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2" r:id="rId5"/>
    <p:sldId id="260" r:id="rId6"/>
    <p:sldId id="261" r:id="rId7"/>
    <p:sldId id="257"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7" autoAdjust="0"/>
    <p:restoredTop sz="94660"/>
  </p:normalViewPr>
  <p:slideViewPr>
    <p:cSldViewPr snapToGrid="0">
      <p:cViewPr varScale="1">
        <p:scale>
          <a:sx n="85" d="100"/>
          <a:sy n="85" d="100"/>
        </p:scale>
        <p:origin x="20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c.europa.eu/digital-agenda/en/about-smart-citi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6244" y="1463039"/>
            <a:ext cx="10366485" cy="2765701"/>
          </a:xfrm>
        </p:spPr>
        <p:txBody>
          <a:bodyPr/>
          <a:lstStyle/>
          <a:p>
            <a:pPr algn="ctr"/>
            <a:r>
              <a:rPr lang="en-GB" sz="4000" b="1" dirty="0"/>
              <a:t>European Physical Society (EPS) </a:t>
            </a:r>
            <a:r>
              <a:rPr lang="en-GB" sz="4000" dirty="0"/>
              <a:t/>
            </a:r>
            <a:br>
              <a:rPr lang="en-GB" sz="4000" dirty="0"/>
            </a:br>
            <a:r>
              <a:rPr lang="en-GB" sz="4000" dirty="0" smtClean="0"/>
              <a:t/>
            </a:r>
            <a:br>
              <a:rPr lang="en-GB" sz="4000" dirty="0" smtClean="0"/>
            </a:br>
            <a:r>
              <a:rPr lang="en-GB" sz="3600" b="1" dirty="0" smtClean="0"/>
              <a:t>Horizon </a:t>
            </a:r>
            <a:r>
              <a:rPr lang="en-GB" sz="3600" b="1" dirty="0"/>
              <a:t>2020 Interim </a:t>
            </a:r>
            <a:r>
              <a:rPr lang="en-GB" sz="3600" b="1" dirty="0" smtClean="0"/>
              <a:t>Evaluation</a:t>
            </a:r>
            <a:r>
              <a:rPr lang="en-GB" sz="4000" b="1" dirty="0" smtClean="0"/>
              <a:t/>
            </a:r>
            <a:br>
              <a:rPr lang="en-GB" sz="4000" b="1" dirty="0" smtClean="0"/>
            </a:br>
            <a:r>
              <a:rPr lang="en-GB" sz="3200" b="1" dirty="0" smtClean="0"/>
              <a:t>Societal </a:t>
            </a:r>
            <a:r>
              <a:rPr lang="en-GB" sz="3200" b="1" dirty="0"/>
              <a:t>Challenge `Secure, clean and efficient energy´</a:t>
            </a:r>
            <a:endParaRPr lang="en-GB" sz="3200" dirty="0"/>
          </a:p>
        </p:txBody>
      </p:sp>
      <p:sp>
        <p:nvSpPr>
          <p:cNvPr id="3" name="Subtitle 2"/>
          <p:cNvSpPr>
            <a:spLocks noGrp="1"/>
          </p:cNvSpPr>
          <p:nvPr>
            <p:ph type="subTitle" idx="1"/>
          </p:nvPr>
        </p:nvSpPr>
        <p:spPr>
          <a:xfrm>
            <a:off x="384541" y="5961017"/>
            <a:ext cx="11743509" cy="896983"/>
          </a:xfrm>
        </p:spPr>
        <p:txBody>
          <a:bodyPr/>
          <a:lstStyle/>
          <a:p>
            <a:r>
              <a:rPr lang="de-DE" dirty="0" smtClean="0"/>
              <a:t>Energy Group Meeting			Brussels, 14 September 2016				Luc van Dyck</a:t>
            </a:r>
            <a:endParaRPr lang="en-GB" dirty="0"/>
          </a:p>
        </p:txBody>
      </p:sp>
    </p:spTree>
    <p:extLst>
      <p:ext uri="{BB962C8B-B14F-4D97-AF65-F5344CB8AC3E}">
        <p14:creationId xmlns:p14="http://schemas.microsoft.com/office/powerpoint/2010/main" val="166356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452718"/>
            <a:ext cx="11474824" cy="1400530"/>
          </a:xfrm>
        </p:spPr>
        <p:txBody>
          <a:bodyPr/>
          <a:lstStyle/>
          <a:p>
            <a:r>
              <a:rPr lang="en-GB" sz="4000" dirty="0" smtClean="0"/>
              <a:t>1. Reducing </a:t>
            </a:r>
            <a:r>
              <a:rPr lang="en-GB" sz="4000" dirty="0"/>
              <a:t>energy consumption and carbon footprint by smart and sustainable use </a:t>
            </a:r>
            <a:endParaRPr lang="de-DE" sz="4000" dirty="0"/>
          </a:p>
        </p:txBody>
      </p:sp>
      <p:sp>
        <p:nvSpPr>
          <p:cNvPr id="3" name="Content Placeholder 2"/>
          <p:cNvSpPr>
            <a:spLocks noGrp="1"/>
          </p:cNvSpPr>
          <p:nvPr>
            <p:ph idx="1"/>
          </p:nvPr>
        </p:nvSpPr>
        <p:spPr>
          <a:xfrm>
            <a:off x="309282" y="2115670"/>
            <a:ext cx="11501717" cy="4464424"/>
          </a:xfrm>
        </p:spPr>
        <p:txBody>
          <a:bodyPr>
            <a:normAutofit/>
          </a:bodyPr>
          <a:lstStyle/>
          <a:p>
            <a:pPr marL="0" indent="0" algn="just">
              <a:buNone/>
            </a:pPr>
            <a:r>
              <a:rPr lang="en-GB" dirty="0"/>
              <a:t>Activities shall focus on research and full-scale testing of new concepts, non-technological solutions, more efficient, socially acceptable and affordable technology components and systems with in-built intelligence, to allow real-time energy management for new and existing near-zero-emission, near-zero-energy and positive energy buildings, retrofitted buildings, cities and districts, renewable heating and cooling, highly efficient industries and mass take-up of energy efficiency and energy saving solutions and services by companies, individuals, communities and cities</a:t>
            </a:r>
            <a:r>
              <a:rPr lang="en-GB" dirty="0" smtClean="0"/>
              <a:t>.</a:t>
            </a:r>
          </a:p>
          <a:p>
            <a:pPr marL="0" indent="0" algn="just">
              <a:buNone/>
            </a:pPr>
            <a:endParaRPr lang="en-GB" dirty="0"/>
          </a:p>
          <a:p>
            <a:pPr algn="just"/>
            <a:r>
              <a:rPr lang="en-GB" dirty="0"/>
              <a:t>Research and demonstration activities within this area will focus on buildings, industry, heating and cooling, SMEs and energy-related products and services, integration of ICT and cooperation with the telecom </a:t>
            </a:r>
            <a:r>
              <a:rPr lang="en-GB" dirty="0" smtClean="0"/>
              <a:t>sector</a:t>
            </a:r>
          </a:p>
          <a:p>
            <a:pPr algn="just"/>
            <a:r>
              <a:rPr lang="en-GB" dirty="0"/>
              <a:t>The focus on </a:t>
            </a:r>
            <a:r>
              <a:rPr lang="en-GB" u="sng" dirty="0">
                <a:hlinkClick r:id="rId2"/>
              </a:rPr>
              <a:t>smart cities</a:t>
            </a:r>
            <a:r>
              <a:rPr lang="en-GB" dirty="0"/>
              <a:t> technologies will result in commercial-scale solutions with a high market potential</a:t>
            </a:r>
            <a:endParaRPr lang="de-DE" dirty="0"/>
          </a:p>
        </p:txBody>
      </p:sp>
    </p:spTree>
    <p:extLst>
      <p:ext uri="{BB962C8B-B14F-4D97-AF65-F5344CB8AC3E}">
        <p14:creationId xmlns:p14="http://schemas.microsoft.com/office/powerpoint/2010/main" val="1646475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1" y="452718"/>
            <a:ext cx="10712823" cy="1017494"/>
          </a:xfrm>
        </p:spPr>
        <p:txBody>
          <a:bodyPr/>
          <a:lstStyle/>
          <a:p>
            <a:r>
              <a:rPr lang="en-GB" sz="4000" dirty="0" smtClean="0"/>
              <a:t>2. Low-cost</a:t>
            </a:r>
            <a:r>
              <a:rPr lang="en-GB" sz="4000" dirty="0"/>
              <a:t>, low-carbon electricity supply </a:t>
            </a:r>
            <a:endParaRPr lang="de-DE" sz="4000" dirty="0"/>
          </a:p>
        </p:txBody>
      </p:sp>
      <p:sp>
        <p:nvSpPr>
          <p:cNvPr id="3" name="Content Placeholder 2"/>
          <p:cNvSpPr>
            <a:spLocks noGrp="1"/>
          </p:cNvSpPr>
          <p:nvPr>
            <p:ph idx="1"/>
          </p:nvPr>
        </p:nvSpPr>
        <p:spPr>
          <a:xfrm>
            <a:off x="932982" y="2447366"/>
            <a:ext cx="9627441" cy="3756210"/>
          </a:xfrm>
        </p:spPr>
        <p:txBody>
          <a:bodyPr/>
          <a:lstStyle/>
          <a:p>
            <a:pPr marL="0" indent="0" algn="just">
              <a:buNone/>
            </a:pPr>
            <a:r>
              <a:rPr lang="en-GB" dirty="0"/>
              <a:t>Activities shall focus on research, development and full scale demonstration of innovative renewables, efficient, flexible and low carbon emission fossil power plants and carbon capture and storage, or CO 2 re-use technologies, offering larger scale, lower cost, environmentally safe technologies with higher conversion efficiency and higher availability for different market and operating environments</a:t>
            </a:r>
            <a:r>
              <a:rPr lang="en-GB" dirty="0" smtClean="0"/>
              <a:t>.</a:t>
            </a:r>
          </a:p>
          <a:p>
            <a:pPr marL="0" indent="0" algn="just">
              <a:buNone/>
            </a:pPr>
            <a:endParaRPr lang="en-GB" dirty="0"/>
          </a:p>
          <a:p>
            <a:pPr algn="just"/>
            <a:r>
              <a:rPr lang="en-GB" dirty="0"/>
              <a:t>Research activities within this area will cover: Photovoltaics, Concentrated Solar Power, Wind energy, Ocean Energy, Hydro Power, Geothermal Energy, Renewable Heating and Cooling, Energy Storage, Biofuels and Alternative Fuels, Carbon Capture and Storage</a:t>
            </a:r>
            <a:endParaRPr lang="de-DE" dirty="0"/>
          </a:p>
        </p:txBody>
      </p:sp>
    </p:spTree>
    <p:extLst>
      <p:ext uri="{BB962C8B-B14F-4D97-AF65-F5344CB8AC3E}">
        <p14:creationId xmlns:p14="http://schemas.microsoft.com/office/powerpoint/2010/main" val="2615052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497541"/>
            <a:ext cx="11716871" cy="1116106"/>
          </a:xfrm>
        </p:spPr>
        <p:txBody>
          <a:bodyPr/>
          <a:lstStyle/>
          <a:p>
            <a:r>
              <a:rPr lang="en-GB" sz="4000" dirty="0" smtClean="0"/>
              <a:t>3. Alternative </a:t>
            </a:r>
            <a:r>
              <a:rPr lang="en-GB" sz="4000" dirty="0"/>
              <a:t>fuels and mobile energy sources </a:t>
            </a:r>
            <a:endParaRPr lang="de-DE" sz="4000" dirty="0"/>
          </a:p>
        </p:txBody>
      </p:sp>
      <p:sp>
        <p:nvSpPr>
          <p:cNvPr id="3" name="Content Placeholder 2"/>
          <p:cNvSpPr>
            <a:spLocks noGrp="1"/>
          </p:cNvSpPr>
          <p:nvPr>
            <p:ph idx="1"/>
          </p:nvPr>
        </p:nvSpPr>
        <p:spPr>
          <a:xfrm>
            <a:off x="977806" y="2492189"/>
            <a:ext cx="9743982" cy="2788023"/>
          </a:xfrm>
        </p:spPr>
        <p:txBody>
          <a:bodyPr/>
          <a:lstStyle/>
          <a:p>
            <a:pPr marL="0" indent="0" algn="just">
              <a:buNone/>
            </a:pPr>
            <a:r>
              <a:rPr lang="en-GB" dirty="0"/>
              <a:t>Activities shall focus on research, development and full scale demonstration of technologies and value chains to make bioenergy and other alternative fuels more competitive and sustainable for power and heat and for surface, maritime and air transport, with potential for more efficient energy conversion, to reduce time to market for hydrogen and fuel cells and to bring new options showing long-term potential to maturity.</a:t>
            </a:r>
            <a:endParaRPr lang="de-DE" dirty="0"/>
          </a:p>
          <a:p>
            <a:pPr marL="0" indent="0" algn="just">
              <a:buNone/>
            </a:pPr>
            <a:endParaRPr lang="de-DE" dirty="0"/>
          </a:p>
        </p:txBody>
      </p:sp>
    </p:spTree>
    <p:extLst>
      <p:ext uri="{BB962C8B-B14F-4D97-AF65-F5344CB8AC3E}">
        <p14:creationId xmlns:p14="http://schemas.microsoft.com/office/powerpoint/2010/main" val="1549785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58383" cy="1044388"/>
          </a:xfrm>
        </p:spPr>
        <p:txBody>
          <a:bodyPr/>
          <a:lstStyle/>
          <a:p>
            <a:r>
              <a:rPr lang="de-DE" sz="4000" dirty="0" smtClean="0"/>
              <a:t>4. </a:t>
            </a:r>
            <a:r>
              <a:rPr lang="en-GB" sz="4000" dirty="0"/>
              <a:t>A single, smart European electricity grid </a:t>
            </a:r>
            <a:endParaRPr lang="de-DE" sz="4000" dirty="0"/>
          </a:p>
        </p:txBody>
      </p:sp>
      <p:sp>
        <p:nvSpPr>
          <p:cNvPr id="3" name="Content Placeholder 2"/>
          <p:cNvSpPr>
            <a:spLocks noGrp="1"/>
          </p:cNvSpPr>
          <p:nvPr>
            <p:ph idx="1"/>
          </p:nvPr>
        </p:nvSpPr>
        <p:spPr>
          <a:xfrm>
            <a:off x="636490" y="2052919"/>
            <a:ext cx="10542494" cy="2617694"/>
          </a:xfrm>
        </p:spPr>
        <p:txBody>
          <a:bodyPr/>
          <a:lstStyle/>
          <a:p>
            <a:pPr marL="0" indent="0" algn="just">
              <a:buNone/>
            </a:pPr>
            <a:r>
              <a:rPr lang="en-GB" dirty="0"/>
              <a:t>Activities shall focus on research, development and full scale demonstration of new smart energy grid technologies, back-up and balancing technologies enabling higher flexibility and efficiency, including conventional power plants, flexible energy storage, systems and market designs to plan, monitor, control and safely operate interoperable networks, including standardisation issues, in an open, decarbonised, environmentally sustainable, climate-resilient and competitive market, under normal and emergency conditions. </a:t>
            </a:r>
            <a:endParaRPr lang="de-DE" dirty="0"/>
          </a:p>
          <a:p>
            <a:pPr marL="0" indent="0" algn="just">
              <a:buNone/>
            </a:pPr>
            <a:endParaRPr lang="de-DE" dirty="0"/>
          </a:p>
        </p:txBody>
      </p:sp>
    </p:spTree>
    <p:extLst>
      <p:ext uri="{BB962C8B-B14F-4D97-AF65-F5344CB8AC3E}">
        <p14:creationId xmlns:p14="http://schemas.microsoft.com/office/powerpoint/2010/main" val="3073675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976" y="452718"/>
            <a:ext cx="9404723" cy="900953"/>
          </a:xfrm>
        </p:spPr>
        <p:txBody>
          <a:bodyPr/>
          <a:lstStyle/>
          <a:p>
            <a:r>
              <a:rPr lang="de-DE" sz="4000" dirty="0" smtClean="0"/>
              <a:t>5. </a:t>
            </a:r>
            <a:r>
              <a:rPr lang="en-GB" sz="4000" dirty="0"/>
              <a:t>New knowledge and technologies </a:t>
            </a:r>
            <a:endParaRPr lang="de-DE" sz="4000" dirty="0"/>
          </a:p>
        </p:txBody>
      </p:sp>
      <p:sp>
        <p:nvSpPr>
          <p:cNvPr id="3" name="Content Placeholder 2"/>
          <p:cNvSpPr>
            <a:spLocks noGrp="1"/>
          </p:cNvSpPr>
          <p:nvPr>
            <p:ph idx="1"/>
          </p:nvPr>
        </p:nvSpPr>
        <p:spPr>
          <a:xfrm>
            <a:off x="1021976" y="2088777"/>
            <a:ext cx="9592653" cy="2456329"/>
          </a:xfrm>
        </p:spPr>
        <p:txBody>
          <a:bodyPr/>
          <a:lstStyle/>
          <a:p>
            <a:pPr marL="0" indent="0" algn="just">
              <a:buNone/>
            </a:pPr>
            <a:r>
              <a:rPr lang="en-GB" dirty="0"/>
              <a:t>Activities shall focus on multi-disciplinary research for clean, safe and sustainable energy technologies (including visionary actions) and joint implementation of pan-European research programmes and world- class facilities. </a:t>
            </a:r>
            <a:endParaRPr lang="de-DE" dirty="0"/>
          </a:p>
          <a:p>
            <a:pPr marL="0" indent="0" algn="just">
              <a:buNone/>
            </a:pPr>
            <a:endParaRPr lang="de-DE" dirty="0"/>
          </a:p>
        </p:txBody>
      </p:sp>
    </p:spTree>
    <p:extLst>
      <p:ext uri="{BB962C8B-B14F-4D97-AF65-F5344CB8AC3E}">
        <p14:creationId xmlns:p14="http://schemas.microsoft.com/office/powerpoint/2010/main" val="2777407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34789"/>
            <a:ext cx="8794377" cy="1400530"/>
          </a:xfrm>
        </p:spPr>
        <p:txBody>
          <a:bodyPr/>
          <a:lstStyle/>
          <a:p>
            <a:r>
              <a:rPr lang="de-DE" sz="4000" dirty="0" smtClean="0"/>
              <a:t>6. </a:t>
            </a:r>
            <a:r>
              <a:rPr lang="en-GB" sz="4000" dirty="0"/>
              <a:t>Robust decision making </a:t>
            </a:r>
            <a:r>
              <a:rPr lang="en-GB" sz="4000" dirty="0" smtClean="0"/>
              <a:t>&amp; public engagement </a:t>
            </a:r>
            <a:endParaRPr lang="de-DE" sz="4000" dirty="0"/>
          </a:p>
        </p:txBody>
      </p:sp>
      <p:sp>
        <p:nvSpPr>
          <p:cNvPr id="3" name="Content Placeholder 2"/>
          <p:cNvSpPr>
            <a:spLocks noGrp="1"/>
          </p:cNvSpPr>
          <p:nvPr>
            <p:ph idx="1"/>
          </p:nvPr>
        </p:nvSpPr>
        <p:spPr>
          <a:xfrm>
            <a:off x="628183" y="2375646"/>
            <a:ext cx="10066712" cy="3872753"/>
          </a:xfrm>
        </p:spPr>
        <p:txBody>
          <a:bodyPr/>
          <a:lstStyle/>
          <a:p>
            <a:pPr marL="0" indent="0" algn="just">
              <a:buNone/>
            </a:pPr>
            <a:r>
              <a:rPr lang="en-GB" dirty="0"/>
              <a:t>Activities shall focus on the development of tools, methods, models and forward-looking and perspective scenarios for a robust and transparent policy support, including activities on public engagement, user involvement, environmental impact and sustainability assessment improving the understanding of energy- related socio-economic trends and prospects. </a:t>
            </a:r>
            <a:endParaRPr lang="en-GB" dirty="0" smtClean="0"/>
          </a:p>
          <a:p>
            <a:pPr marL="0" indent="0" algn="just">
              <a:buNone/>
            </a:pPr>
            <a:endParaRPr lang="en-GB" dirty="0"/>
          </a:p>
          <a:p>
            <a:pPr algn="just"/>
            <a:r>
              <a:rPr lang="en-GB" dirty="0" smtClean="0"/>
              <a:t>Updating the Strategic Energy Technology (SET) Plan</a:t>
            </a:r>
          </a:p>
          <a:p>
            <a:pPr algn="just"/>
            <a:r>
              <a:rPr lang="en-GB" dirty="0"/>
              <a:t>D</a:t>
            </a:r>
            <a:r>
              <a:rPr lang="en-GB" dirty="0" smtClean="0"/>
              <a:t>efine </a:t>
            </a:r>
            <a:r>
              <a:rPr lang="en-GB" dirty="0"/>
              <a:t>priorities across the entire energy system through one consistent agenda at EU level from research to market uptake</a:t>
            </a:r>
            <a:endParaRPr lang="de-DE" dirty="0"/>
          </a:p>
          <a:p>
            <a:pPr marL="0" indent="0" algn="just">
              <a:buNone/>
            </a:pPr>
            <a:endParaRPr lang="de-DE" dirty="0"/>
          </a:p>
        </p:txBody>
      </p:sp>
    </p:spTree>
    <p:extLst>
      <p:ext uri="{BB962C8B-B14F-4D97-AF65-F5344CB8AC3E}">
        <p14:creationId xmlns:p14="http://schemas.microsoft.com/office/powerpoint/2010/main" val="2326514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19748" cy="1400530"/>
          </a:xfrm>
        </p:spPr>
        <p:txBody>
          <a:bodyPr/>
          <a:lstStyle/>
          <a:p>
            <a:r>
              <a:rPr lang="de-DE" sz="4000" dirty="0" smtClean="0"/>
              <a:t>7. </a:t>
            </a:r>
            <a:r>
              <a:rPr lang="en-GB" sz="4000" dirty="0"/>
              <a:t>Market uptake of energy innovation - building on Intelligent Energy Europe </a:t>
            </a:r>
            <a:r>
              <a:rPr lang="de-DE" sz="4000" dirty="0"/>
              <a:t/>
            </a:r>
            <a:br>
              <a:rPr lang="de-DE" sz="4000" dirty="0"/>
            </a:br>
            <a:endParaRPr lang="de-DE" sz="4000" dirty="0"/>
          </a:p>
        </p:txBody>
      </p:sp>
      <p:sp>
        <p:nvSpPr>
          <p:cNvPr id="3" name="Content Placeholder 2"/>
          <p:cNvSpPr>
            <a:spLocks noGrp="1"/>
          </p:cNvSpPr>
          <p:nvPr>
            <p:ph idx="1"/>
          </p:nvPr>
        </p:nvSpPr>
        <p:spPr>
          <a:xfrm>
            <a:off x="646112" y="2510118"/>
            <a:ext cx="10003960" cy="2761129"/>
          </a:xfrm>
        </p:spPr>
        <p:txBody>
          <a:bodyPr/>
          <a:lstStyle/>
          <a:p>
            <a:pPr marL="0" indent="0" algn="just">
              <a:buNone/>
            </a:pPr>
            <a:r>
              <a:rPr lang="en-GB" dirty="0"/>
              <a:t>Activities shall build upon and further enhance those undertaken within the Intelligent Energy Europe (IEE) programme. They shall focus on applied innovation and promotion of standards to facilitate the market uptake of energy technologies and services, to address non-technological barriers and to accelerate the cost-effective implementation of the Union's energy policies. Attention will also be given to innovation for the smart and sustainable use of existing technologies.</a:t>
            </a:r>
            <a:endParaRPr lang="de-DE" dirty="0"/>
          </a:p>
          <a:p>
            <a:pPr marL="0" indent="0" algn="just">
              <a:buNone/>
            </a:pPr>
            <a:endParaRPr lang="de-DE" dirty="0"/>
          </a:p>
        </p:txBody>
      </p:sp>
    </p:spTree>
    <p:extLst>
      <p:ext uri="{BB962C8B-B14F-4D97-AF65-F5344CB8AC3E}">
        <p14:creationId xmlns:p14="http://schemas.microsoft.com/office/powerpoint/2010/main" val="791693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2983" y="1120588"/>
            <a:ext cx="10756993" cy="4195481"/>
          </a:xfrm>
        </p:spPr>
        <p:txBody>
          <a:bodyPr>
            <a:normAutofit/>
          </a:bodyPr>
          <a:lstStyle/>
          <a:p>
            <a:r>
              <a:rPr lang="de-DE" sz="3600" dirty="0" smtClean="0"/>
              <a:t> Volunteers to have a look at the Work Programmes?</a:t>
            </a:r>
          </a:p>
          <a:p>
            <a:endParaRPr lang="de-DE" sz="3600" dirty="0"/>
          </a:p>
          <a:p>
            <a:r>
              <a:rPr lang="de-DE" sz="3600" dirty="0" smtClean="0"/>
              <a:t> Suggestions of physicists participating in Horizon 2020 programmes (Societal Challenge `Energy´)</a:t>
            </a:r>
            <a:endParaRPr lang="de-DE" sz="3600" dirty="0"/>
          </a:p>
        </p:txBody>
      </p:sp>
    </p:spTree>
    <p:extLst>
      <p:ext uri="{BB962C8B-B14F-4D97-AF65-F5344CB8AC3E}">
        <p14:creationId xmlns:p14="http://schemas.microsoft.com/office/powerpoint/2010/main" val="104668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Horizon 2020</a:t>
            </a:r>
            <a:endParaRPr lang="en-GB" dirty="0"/>
          </a:p>
        </p:txBody>
      </p:sp>
      <p:sp>
        <p:nvSpPr>
          <p:cNvPr id="3" name="Content Placeholder 2"/>
          <p:cNvSpPr>
            <a:spLocks noGrp="1"/>
          </p:cNvSpPr>
          <p:nvPr>
            <p:ph idx="1"/>
          </p:nvPr>
        </p:nvSpPr>
        <p:spPr>
          <a:xfrm>
            <a:off x="0" y="2052918"/>
            <a:ext cx="12191999" cy="4195481"/>
          </a:xfrm>
        </p:spPr>
        <p:txBody>
          <a:bodyPr>
            <a:normAutofit/>
          </a:bodyPr>
          <a:lstStyle/>
          <a:p>
            <a:r>
              <a:rPr lang="en-GB" dirty="0"/>
              <a:t>8th Framework Programme for Research and Technological </a:t>
            </a:r>
            <a:r>
              <a:rPr lang="en-GB" dirty="0" smtClean="0"/>
              <a:t>Development 2014-2020 – </a:t>
            </a:r>
            <a:r>
              <a:rPr lang="en-GB" dirty="0"/>
              <a:t>€</a:t>
            </a:r>
            <a:r>
              <a:rPr lang="en-GB" dirty="0" smtClean="0"/>
              <a:t>80.10</a:t>
            </a:r>
            <a:r>
              <a:rPr lang="en-GB" baseline="30000" dirty="0" smtClean="0"/>
              <a:t>9</a:t>
            </a:r>
            <a:endParaRPr lang="en-GB" baseline="30000" dirty="0" smtClean="0"/>
          </a:p>
          <a:p>
            <a:r>
              <a:rPr lang="en-GB" dirty="0"/>
              <a:t>P</a:t>
            </a:r>
            <a:r>
              <a:rPr lang="en-GB" dirty="0" smtClean="0"/>
              <a:t>roposal by </a:t>
            </a:r>
            <a:r>
              <a:rPr lang="en-GB" dirty="0"/>
              <a:t>the European Commission (EC</a:t>
            </a:r>
            <a:r>
              <a:rPr lang="en-GB" dirty="0" smtClean="0"/>
              <a:t>); </a:t>
            </a:r>
            <a:r>
              <a:rPr lang="en-GB" dirty="0"/>
              <a:t>co-decision </a:t>
            </a:r>
            <a:r>
              <a:rPr lang="en-GB" dirty="0" smtClean="0"/>
              <a:t>by the </a:t>
            </a:r>
            <a:r>
              <a:rPr lang="en-GB" dirty="0"/>
              <a:t>Council and the </a:t>
            </a:r>
            <a:r>
              <a:rPr lang="en-GB" dirty="0" smtClean="0"/>
              <a:t>Parliament</a:t>
            </a:r>
          </a:p>
          <a:p>
            <a:r>
              <a:rPr lang="de-DE" dirty="0" smtClean="0"/>
              <a:t>Implemented through Work Programmes </a:t>
            </a:r>
            <a:r>
              <a:rPr lang="de-DE" dirty="0" smtClean="0"/>
              <a:t>(calls) – EC &amp; comitology</a:t>
            </a:r>
            <a:endParaRPr lang="de-DE" dirty="0"/>
          </a:p>
          <a:p>
            <a:r>
              <a:rPr lang="de-DE" dirty="0" smtClean="0"/>
              <a:t>3 main pillars:</a:t>
            </a:r>
          </a:p>
          <a:p>
            <a:pPr marL="0" indent="0">
              <a:buNone/>
            </a:pPr>
            <a:endParaRPr lang="de-DE" dirty="0"/>
          </a:p>
          <a:p>
            <a:pPr marL="457200" indent="-457200">
              <a:buFont typeface="+mj-lt"/>
              <a:buAutoNum type="arabicPeriod"/>
            </a:pPr>
            <a:r>
              <a:rPr lang="de-DE" dirty="0" smtClean="0"/>
              <a:t>Excellent Science (ERC, RI, MSCA, FET) – </a:t>
            </a:r>
            <a:r>
              <a:rPr lang="en-GB" dirty="0"/>
              <a:t>€</a:t>
            </a:r>
            <a:r>
              <a:rPr lang="de-DE" dirty="0" smtClean="0"/>
              <a:t>24.10</a:t>
            </a:r>
            <a:r>
              <a:rPr lang="de-DE" baseline="30000" dirty="0" smtClean="0"/>
              <a:t>9</a:t>
            </a:r>
            <a:r>
              <a:rPr lang="de-DE" dirty="0" smtClean="0"/>
              <a:t> </a:t>
            </a:r>
            <a:endParaRPr lang="de-DE" dirty="0" smtClean="0"/>
          </a:p>
          <a:p>
            <a:pPr marL="457200" indent="-457200">
              <a:buFont typeface="+mj-lt"/>
              <a:buAutoNum type="arabicPeriod"/>
            </a:pPr>
            <a:r>
              <a:rPr lang="de-DE" dirty="0" smtClean="0"/>
              <a:t>Industrial Leadership (ICT, nano, space, materials, biotech) – </a:t>
            </a:r>
            <a:r>
              <a:rPr lang="en-GB" dirty="0"/>
              <a:t>€</a:t>
            </a:r>
            <a:r>
              <a:rPr lang="de-DE" dirty="0" smtClean="0"/>
              <a:t>17.10</a:t>
            </a:r>
            <a:r>
              <a:rPr lang="de-DE" baseline="30000" dirty="0" smtClean="0"/>
              <a:t>9</a:t>
            </a:r>
          </a:p>
          <a:p>
            <a:pPr marL="457200" indent="-457200">
              <a:buFont typeface="+mj-lt"/>
              <a:buAutoNum type="arabicPeriod"/>
            </a:pPr>
            <a:r>
              <a:rPr lang="de-DE" dirty="0" smtClean="0"/>
              <a:t>Societal Challenges (health, food, climate, transport, security, societies, </a:t>
            </a:r>
            <a:r>
              <a:rPr lang="de-DE" b="1" dirty="0" smtClean="0"/>
              <a:t>energy</a:t>
            </a:r>
            <a:r>
              <a:rPr lang="de-DE" dirty="0" smtClean="0"/>
              <a:t>) -  </a:t>
            </a:r>
            <a:r>
              <a:rPr lang="en-GB" dirty="0"/>
              <a:t>€</a:t>
            </a:r>
            <a:r>
              <a:rPr lang="de-DE" dirty="0" smtClean="0"/>
              <a:t>30.10</a:t>
            </a:r>
            <a:r>
              <a:rPr lang="de-DE" baseline="30000" dirty="0" smtClean="0"/>
              <a:t>9</a:t>
            </a:r>
            <a:endParaRPr lang="de-DE" baseline="30000" dirty="0" smtClean="0"/>
          </a:p>
          <a:p>
            <a:pPr marL="0" indent="0">
              <a:buNone/>
            </a:pPr>
            <a:endParaRPr lang="de-DE" dirty="0" smtClean="0"/>
          </a:p>
        </p:txBody>
      </p:sp>
    </p:spTree>
    <p:extLst>
      <p:ext uri="{BB962C8B-B14F-4D97-AF65-F5344CB8AC3E}">
        <p14:creationId xmlns:p14="http://schemas.microsoft.com/office/powerpoint/2010/main" val="365322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Interim Evaluation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de-DE" dirty="0" smtClean="0"/>
              <a:t>Legal obligation</a:t>
            </a:r>
          </a:p>
          <a:p>
            <a:pPr>
              <a:buFont typeface="Arial" panose="020B0604020202020204" pitchFamily="34" charset="0"/>
              <a:buChar char="•"/>
            </a:pPr>
            <a:r>
              <a:rPr lang="de-DE" dirty="0" smtClean="0"/>
              <a:t>Q3 2016 – end of 2017</a:t>
            </a:r>
          </a:p>
          <a:p>
            <a:pPr>
              <a:buFont typeface="Arial" panose="020B0604020202020204" pitchFamily="34" charset="0"/>
              <a:buChar char="•"/>
            </a:pPr>
            <a:r>
              <a:rPr lang="de-DE" dirty="0" smtClean="0"/>
              <a:t>Public consultation: September </a:t>
            </a:r>
            <a:r>
              <a:rPr lang="de-DE" dirty="0" smtClean="0"/>
              <a:t>2016 – January 2017</a:t>
            </a:r>
          </a:p>
          <a:p>
            <a:pPr>
              <a:buFont typeface="Arial" panose="020B0604020202020204" pitchFamily="34" charset="0"/>
              <a:buChar char="•"/>
            </a:pPr>
            <a:r>
              <a:rPr lang="en-GB" dirty="0"/>
              <a:t>Assessment of WPs 2014-2015 and 2016-2017</a:t>
            </a:r>
          </a:p>
          <a:p>
            <a:pPr>
              <a:buFont typeface="Arial" panose="020B0604020202020204" pitchFamily="34" charset="0"/>
              <a:buChar char="•"/>
            </a:pPr>
            <a:r>
              <a:rPr lang="en-GB" dirty="0"/>
              <a:t>Indicators</a:t>
            </a:r>
          </a:p>
          <a:p>
            <a:endParaRPr lang="de-DE" dirty="0" smtClean="0"/>
          </a:p>
          <a:p>
            <a:r>
              <a:rPr lang="en-GB" dirty="0" smtClean="0"/>
              <a:t>Input for last WP 2018-2020</a:t>
            </a:r>
          </a:p>
          <a:p>
            <a:r>
              <a:rPr lang="en-GB" b="1" dirty="0" smtClean="0"/>
              <a:t>Input for preparation of Framework Programme 9 (2021-2027)</a:t>
            </a:r>
            <a:endParaRPr lang="en-GB" b="1" dirty="0"/>
          </a:p>
        </p:txBody>
      </p:sp>
    </p:spTree>
    <p:extLst>
      <p:ext uri="{BB962C8B-B14F-4D97-AF65-F5344CB8AC3E}">
        <p14:creationId xmlns:p14="http://schemas.microsoft.com/office/powerpoint/2010/main" val="3591255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72901" cy="838200"/>
          </a:xfrm>
        </p:spPr>
        <p:txBody>
          <a:bodyPr/>
          <a:lstStyle/>
          <a:p>
            <a:r>
              <a:rPr lang="de-DE" dirty="0" smtClean="0">
                <a:effectLst>
                  <a:outerShdw blurRad="38100" dist="38100" dir="2700000" algn="tl">
                    <a:srgbClr val="000000">
                      <a:alpha val="43137"/>
                    </a:srgbClr>
                  </a:outerShdw>
                </a:effectLst>
              </a:rPr>
              <a:t>EPS Contribution: Scope &amp; Objectives </a:t>
            </a:r>
            <a:endParaRPr lang="de-DE"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2729" y="1855694"/>
            <a:ext cx="11403105" cy="4329953"/>
          </a:xfrm>
        </p:spPr>
        <p:txBody>
          <a:bodyPr>
            <a:normAutofit/>
          </a:bodyPr>
          <a:lstStyle/>
          <a:p>
            <a:r>
              <a:rPr lang="en-GB" b="1" dirty="0"/>
              <a:t>Societal Challenge `Secure, Clean and Efficient Energy´ </a:t>
            </a:r>
            <a:endParaRPr lang="en-GB" b="1" dirty="0" smtClean="0"/>
          </a:p>
          <a:p>
            <a:pPr marL="0" indent="0">
              <a:buNone/>
            </a:pPr>
            <a:endParaRPr lang="en-GB" b="1" dirty="0"/>
          </a:p>
          <a:p>
            <a:r>
              <a:rPr lang="de-DE" b="1" dirty="0" smtClean="0"/>
              <a:t>Visibility</a:t>
            </a:r>
            <a:r>
              <a:rPr lang="de-DE" b="1" dirty="0"/>
              <a:t>:</a:t>
            </a:r>
          </a:p>
          <a:p>
            <a:pPr lvl="3">
              <a:buFont typeface="Wingdings" panose="05000000000000000000" pitchFamily="2" charset="2"/>
              <a:buChar char="§"/>
            </a:pPr>
            <a:r>
              <a:rPr lang="de-DE" sz="2000" dirty="0"/>
              <a:t>Respond to public consultation</a:t>
            </a:r>
          </a:p>
          <a:p>
            <a:pPr lvl="3">
              <a:buFont typeface="Wingdings" panose="05000000000000000000" pitchFamily="2" charset="2"/>
              <a:buChar char="§"/>
            </a:pPr>
            <a:r>
              <a:rPr lang="de-DE" sz="2000" dirty="0"/>
              <a:t>Organize a public event</a:t>
            </a:r>
          </a:p>
          <a:p>
            <a:r>
              <a:rPr lang="de-DE" b="1" dirty="0"/>
              <a:t>Impact:</a:t>
            </a:r>
          </a:p>
          <a:p>
            <a:pPr lvl="3">
              <a:buFont typeface="Wingdings" panose="05000000000000000000" pitchFamily="2" charset="2"/>
              <a:buChar char="§"/>
            </a:pPr>
            <a:r>
              <a:rPr lang="de-DE" sz="2000" dirty="0"/>
              <a:t>Focus on the objectives of the Interim Evaluation (e.g. nuclear energy not </a:t>
            </a:r>
            <a:r>
              <a:rPr lang="de-DE" sz="2000" dirty="0" smtClean="0"/>
              <a:t>included; not general policy but RT&amp;D)</a:t>
            </a:r>
            <a:endParaRPr lang="de-DE" sz="2000" dirty="0"/>
          </a:p>
          <a:p>
            <a:pPr lvl="3">
              <a:buFont typeface="Wingdings" panose="05000000000000000000" pitchFamily="2" charset="2"/>
              <a:buChar char="§"/>
            </a:pPr>
            <a:r>
              <a:rPr lang="de-DE" sz="2000" dirty="0"/>
              <a:t>Provide sensible, practical &amp; pragmatic recommendations that can be used by the Commission (research areas, techical challenges, etc</a:t>
            </a:r>
            <a:r>
              <a:rPr lang="de-DE" sz="2000" dirty="0" smtClean="0"/>
              <a:t>.)</a:t>
            </a:r>
          </a:p>
          <a:p>
            <a:pPr lvl="3">
              <a:buFont typeface="Wingdings" panose="05000000000000000000" pitchFamily="2" charset="2"/>
              <a:buChar char="§"/>
            </a:pPr>
            <a:endParaRPr lang="de-DE" sz="2000" dirty="0"/>
          </a:p>
          <a:p>
            <a:pPr marL="0" indent="0">
              <a:buNone/>
            </a:pPr>
            <a:endParaRPr lang="en-GB" b="1" dirty="0" smtClean="0"/>
          </a:p>
          <a:p>
            <a:endParaRPr lang="de-DE" dirty="0"/>
          </a:p>
        </p:txBody>
      </p:sp>
    </p:spTree>
    <p:extLst>
      <p:ext uri="{BB962C8B-B14F-4D97-AF65-F5344CB8AC3E}">
        <p14:creationId xmlns:p14="http://schemas.microsoft.com/office/powerpoint/2010/main" val="876030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047" y="215154"/>
            <a:ext cx="11564471" cy="860611"/>
          </a:xfrm>
        </p:spPr>
        <p:txBody>
          <a:bodyPr/>
          <a:lstStyle/>
          <a:p>
            <a:r>
              <a:rPr lang="en-GB" dirty="0" smtClean="0"/>
              <a:t>Policy Framework: Horizon 2020 Objectives</a:t>
            </a:r>
            <a:endParaRPr lang="en-GB" dirty="0"/>
          </a:p>
        </p:txBody>
      </p:sp>
      <p:sp>
        <p:nvSpPr>
          <p:cNvPr id="3" name="Content Placeholder 2"/>
          <p:cNvSpPr>
            <a:spLocks noGrp="1"/>
          </p:cNvSpPr>
          <p:nvPr>
            <p:ph idx="1"/>
          </p:nvPr>
        </p:nvSpPr>
        <p:spPr>
          <a:xfrm>
            <a:off x="242047" y="1344706"/>
            <a:ext cx="11340353" cy="5325035"/>
          </a:xfrm>
        </p:spPr>
        <p:txBody>
          <a:bodyPr>
            <a:normAutofit/>
          </a:bodyPr>
          <a:lstStyle/>
          <a:p>
            <a:pPr marL="0" lvl="0" indent="0">
              <a:buNone/>
            </a:pPr>
            <a:r>
              <a:rPr lang="en-GB" b="1" dirty="0" smtClean="0"/>
              <a:t>	Legal </a:t>
            </a:r>
            <a:r>
              <a:rPr lang="en-GB" b="1" dirty="0"/>
              <a:t>and other objectives of the Framework </a:t>
            </a:r>
            <a:r>
              <a:rPr lang="en-GB" b="1" dirty="0" smtClean="0"/>
              <a:t>Programme</a:t>
            </a:r>
          </a:p>
          <a:p>
            <a:pPr marL="0" lvl="0" indent="0">
              <a:buNone/>
            </a:pPr>
            <a:endParaRPr lang="en-GB" b="1" dirty="0"/>
          </a:p>
          <a:p>
            <a:pPr algn="just">
              <a:buFont typeface="Arial" panose="020B0604020202020204" pitchFamily="34" charset="0"/>
              <a:buChar char="•"/>
            </a:pPr>
            <a:r>
              <a:rPr lang="en-GB" dirty="0"/>
              <a:t>Based on the </a:t>
            </a:r>
            <a:r>
              <a:rPr lang="en-GB" dirty="0">
                <a:solidFill>
                  <a:srgbClr val="FFC000"/>
                </a:solidFill>
              </a:rPr>
              <a:t>Treaty </a:t>
            </a:r>
            <a:r>
              <a:rPr lang="en-GB" dirty="0"/>
              <a:t>establishing the EU, the Framework Programmes serve </a:t>
            </a:r>
            <a:r>
              <a:rPr lang="en-GB" dirty="0">
                <a:solidFill>
                  <a:srgbClr val="FFC000"/>
                </a:solidFill>
              </a:rPr>
              <a:t>two main strategic objectives</a:t>
            </a:r>
            <a:r>
              <a:rPr lang="en-GB" dirty="0"/>
              <a:t>: </a:t>
            </a:r>
            <a:r>
              <a:rPr lang="en-GB" u="sng" dirty="0">
                <a:solidFill>
                  <a:srgbClr val="FFFF00"/>
                </a:solidFill>
              </a:rPr>
              <a:t>strengthening the scientific and technological bases of industry and encouraging its international competitiveness </a:t>
            </a:r>
            <a:r>
              <a:rPr lang="en-GB" dirty="0"/>
              <a:t>while </a:t>
            </a:r>
            <a:r>
              <a:rPr lang="en-GB" u="sng" dirty="0">
                <a:solidFill>
                  <a:srgbClr val="FFFF00"/>
                </a:solidFill>
              </a:rPr>
              <a:t>promoting research activities in support of other EU policies</a:t>
            </a:r>
            <a:r>
              <a:rPr lang="en-GB" dirty="0"/>
              <a:t>. </a:t>
            </a:r>
            <a:endParaRPr lang="en-GB" dirty="0" smtClean="0"/>
          </a:p>
          <a:p>
            <a:pPr algn="just">
              <a:buFont typeface="Arial" panose="020B0604020202020204" pitchFamily="34" charset="0"/>
              <a:buChar char="•"/>
            </a:pPr>
            <a:r>
              <a:rPr lang="en-GB" dirty="0" smtClean="0"/>
              <a:t>Horizon </a:t>
            </a:r>
            <a:r>
              <a:rPr lang="en-GB" dirty="0"/>
              <a:t>2020 aims to contribute to </a:t>
            </a:r>
            <a:r>
              <a:rPr lang="en-GB" dirty="0">
                <a:solidFill>
                  <a:srgbClr val="FFFF00"/>
                </a:solidFill>
              </a:rPr>
              <a:t>building a society and an economy based on knowledge and innovation across the Union by leveraging additional research, development and innovation funding </a:t>
            </a:r>
            <a:r>
              <a:rPr lang="en-GB" dirty="0"/>
              <a:t>and by contributing to attaining research and development targets, including the target of 3% of GDP for research and development across the Union by 2020. </a:t>
            </a:r>
            <a:endParaRPr lang="en-GB" dirty="0" smtClean="0"/>
          </a:p>
          <a:p>
            <a:pPr algn="just">
              <a:buFont typeface="Arial" panose="020B0604020202020204" pitchFamily="34" charset="0"/>
              <a:buChar char="•"/>
            </a:pPr>
            <a:r>
              <a:rPr lang="en-GB" dirty="0" smtClean="0"/>
              <a:t>Horizon </a:t>
            </a:r>
            <a:r>
              <a:rPr lang="en-GB" dirty="0"/>
              <a:t>2020 supports the </a:t>
            </a:r>
            <a:r>
              <a:rPr lang="en-GB" dirty="0">
                <a:solidFill>
                  <a:srgbClr val="FFFF00"/>
                </a:solidFill>
              </a:rPr>
              <a:t>implementation of the Europe 2020 strategy and other Union policies</a:t>
            </a:r>
            <a:r>
              <a:rPr lang="en-GB" dirty="0"/>
              <a:t>, as well as the achievement and functioning of the </a:t>
            </a:r>
            <a:r>
              <a:rPr lang="en-GB" dirty="0">
                <a:solidFill>
                  <a:srgbClr val="FFFF00"/>
                </a:solidFill>
              </a:rPr>
              <a:t>European Research Area (ERA)</a:t>
            </a:r>
            <a:r>
              <a:rPr lang="en-GB" dirty="0"/>
              <a:t>.</a:t>
            </a:r>
            <a:endParaRPr lang="de-DE" dirty="0"/>
          </a:p>
          <a:p>
            <a:pPr marL="0" lvl="0" indent="0">
              <a:buNone/>
            </a:pPr>
            <a:endParaRPr lang="de-DE" dirty="0"/>
          </a:p>
        </p:txBody>
      </p:sp>
    </p:spTree>
    <p:extLst>
      <p:ext uri="{BB962C8B-B14F-4D97-AF65-F5344CB8AC3E}">
        <p14:creationId xmlns:p14="http://schemas.microsoft.com/office/powerpoint/2010/main" val="221837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317" y="1147482"/>
            <a:ext cx="11510682" cy="5477436"/>
          </a:xfrm>
        </p:spPr>
        <p:txBody>
          <a:bodyPr>
            <a:noAutofit/>
          </a:bodyPr>
          <a:lstStyle/>
          <a:p>
            <a:pPr marL="0" indent="0" algn="just">
              <a:buNone/>
            </a:pPr>
            <a:r>
              <a:rPr lang="en-GB" sz="1800" b="1" dirty="0" smtClean="0"/>
              <a:t>	Declaration </a:t>
            </a:r>
            <a:r>
              <a:rPr lang="en-GB" sz="1800" b="1" dirty="0"/>
              <a:t>of the Commission on energy </a:t>
            </a:r>
            <a:endParaRPr lang="de-DE" sz="1800" dirty="0"/>
          </a:p>
          <a:p>
            <a:pPr algn="just"/>
            <a:r>
              <a:rPr lang="en-GB" sz="1800" dirty="0" smtClean="0"/>
              <a:t>The </a:t>
            </a:r>
            <a:r>
              <a:rPr lang="en-GB" sz="1800" dirty="0"/>
              <a:t>Commission acknowledges the essential </a:t>
            </a:r>
            <a:r>
              <a:rPr lang="en-GB" sz="1800" dirty="0">
                <a:solidFill>
                  <a:srgbClr val="FFFF00"/>
                </a:solidFill>
              </a:rPr>
              <a:t>future role of end-user energy efficiency and renewable energy</a:t>
            </a:r>
            <a:r>
              <a:rPr lang="en-GB" sz="1800" dirty="0"/>
              <a:t>, the importance of </a:t>
            </a:r>
            <a:r>
              <a:rPr lang="en-GB" sz="1800" dirty="0">
                <a:solidFill>
                  <a:srgbClr val="FFFF00"/>
                </a:solidFill>
              </a:rPr>
              <a:t>better grids and storage </a:t>
            </a:r>
            <a:r>
              <a:rPr lang="en-GB" sz="1800" dirty="0"/>
              <a:t>in maximising their potential, and the need for </a:t>
            </a:r>
            <a:r>
              <a:rPr lang="en-GB" sz="1800" dirty="0">
                <a:solidFill>
                  <a:srgbClr val="FFFF00"/>
                </a:solidFill>
              </a:rPr>
              <a:t>market uptake measures to build capacity, improve governance and overcome market barriers </a:t>
            </a:r>
            <a:r>
              <a:rPr lang="en-GB" sz="1800" dirty="0"/>
              <a:t>so that energy efficiency and renewable energy solutions can be rolled out. </a:t>
            </a:r>
            <a:endParaRPr lang="de-DE" sz="1800" dirty="0"/>
          </a:p>
          <a:p>
            <a:pPr marL="0" indent="0" algn="just">
              <a:buNone/>
            </a:pPr>
            <a:endParaRPr lang="de-DE" sz="1800" dirty="0"/>
          </a:p>
          <a:p>
            <a:pPr algn="just"/>
            <a:r>
              <a:rPr lang="en-GB" sz="1800" dirty="0"/>
              <a:t>The Commission will endeavour to ensure that </a:t>
            </a:r>
            <a:r>
              <a:rPr lang="en-GB" sz="1800" dirty="0">
                <a:solidFill>
                  <a:srgbClr val="FFFF00"/>
                </a:solidFill>
              </a:rPr>
              <a:t>at least 85 %, </a:t>
            </a:r>
            <a:r>
              <a:rPr lang="en-GB" sz="1800" dirty="0"/>
              <a:t>of the energy challenge budget of Horizon 2020 is spent in </a:t>
            </a:r>
            <a:r>
              <a:rPr lang="en-GB" sz="1800" dirty="0">
                <a:solidFill>
                  <a:srgbClr val="FFFF00"/>
                </a:solidFill>
              </a:rPr>
              <a:t>non-fossil fuels areas</a:t>
            </a:r>
            <a:r>
              <a:rPr lang="en-GB" sz="1800" dirty="0"/>
              <a:t>, within which </a:t>
            </a:r>
            <a:r>
              <a:rPr lang="en-GB" sz="1800" dirty="0">
                <a:solidFill>
                  <a:srgbClr val="FFFF00"/>
                </a:solidFill>
              </a:rPr>
              <a:t>at least 15 % </a:t>
            </a:r>
            <a:r>
              <a:rPr lang="en-GB" sz="1800" dirty="0"/>
              <a:t>of the overall energy challenge budget is spent </a:t>
            </a:r>
            <a:r>
              <a:rPr lang="en-GB" sz="1800" dirty="0">
                <a:solidFill>
                  <a:srgbClr val="FFFF00"/>
                </a:solidFill>
              </a:rPr>
              <a:t>on market up-take activities of existing renewable and energy efficiency technologies </a:t>
            </a:r>
            <a:r>
              <a:rPr lang="en-GB" sz="1800" dirty="0"/>
              <a:t>in the Intelligent Energy Europe III Programme. This Programme will be implemented by a dedicated management structure and will also include support for sustainable energy policy implementation, capacity building and mobilisation of financing for investment, as been undertaken until today. </a:t>
            </a:r>
            <a:endParaRPr lang="de-DE" sz="1800" dirty="0"/>
          </a:p>
          <a:p>
            <a:pPr marL="0" indent="0" algn="just">
              <a:buNone/>
            </a:pPr>
            <a:endParaRPr lang="de-DE" sz="1800" dirty="0"/>
          </a:p>
          <a:p>
            <a:pPr algn="just"/>
            <a:r>
              <a:rPr lang="en-GB" sz="1800" dirty="0"/>
              <a:t>The </a:t>
            </a:r>
            <a:r>
              <a:rPr lang="en-GB" sz="1800" dirty="0">
                <a:solidFill>
                  <a:srgbClr val="FFFF00"/>
                </a:solidFill>
              </a:rPr>
              <a:t>remaining part </a:t>
            </a:r>
            <a:r>
              <a:rPr lang="en-GB" sz="1800" dirty="0"/>
              <a:t>will be devoted to </a:t>
            </a:r>
            <a:r>
              <a:rPr lang="en-GB" sz="1800" dirty="0">
                <a:solidFill>
                  <a:srgbClr val="FFFF00"/>
                </a:solidFill>
              </a:rPr>
              <a:t>fossil based technologies and development options</a:t>
            </a:r>
            <a:r>
              <a:rPr lang="en-GB" sz="1800" dirty="0"/>
              <a:t>, which are considered essential for reaching the 2050 vision and supporting the transformation to a sustainable energy system. </a:t>
            </a:r>
            <a:endParaRPr lang="en-GB" sz="1800" dirty="0"/>
          </a:p>
        </p:txBody>
      </p:sp>
      <p:sp>
        <p:nvSpPr>
          <p:cNvPr id="4" name="Title 1"/>
          <p:cNvSpPr>
            <a:spLocks noGrp="1"/>
          </p:cNvSpPr>
          <p:nvPr>
            <p:ph type="title"/>
          </p:nvPr>
        </p:nvSpPr>
        <p:spPr>
          <a:xfrm>
            <a:off x="143435" y="255488"/>
            <a:ext cx="11824447" cy="1008529"/>
          </a:xfrm>
        </p:spPr>
        <p:txBody>
          <a:bodyPr/>
          <a:lstStyle/>
          <a:p>
            <a:r>
              <a:rPr lang="en-GB" dirty="0" smtClean="0"/>
              <a:t>Policy Framework: Societal Challenge Energy</a:t>
            </a:r>
            <a:endParaRPr lang="en-GB" dirty="0"/>
          </a:p>
        </p:txBody>
      </p:sp>
    </p:spTree>
    <p:extLst>
      <p:ext uri="{BB962C8B-B14F-4D97-AF65-F5344CB8AC3E}">
        <p14:creationId xmlns:p14="http://schemas.microsoft.com/office/powerpoint/2010/main" val="2842242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EPS s</a:t>
            </a:r>
            <a:r>
              <a:rPr lang="de-DE" dirty="0" smtClean="0"/>
              <a:t>trategy</a:t>
            </a:r>
            <a:endParaRPr lang="en-GB" dirty="0"/>
          </a:p>
        </p:txBody>
      </p:sp>
      <p:sp>
        <p:nvSpPr>
          <p:cNvPr id="3" name="Content Placeholder 2"/>
          <p:cNvSpPr>
            <a:spLocks noGrp="1"/>
          </p:cNvSpPr>
          <p:nvPr>
            <p:ph idx="1"/>
          </p:nvPr>
        </p:nvSpPr>
        <p:spPr>
          <a:xfrm>
            <a:off x="261258" y="1721224"/>
            <a:ext cx="11586754" cy="4580964"/>
          </a:xfrm>
        </p:spPr>
        <p:txBody>
          <a:bodyPr>
            <a:normAutofit/>
          </a:bodyPr>
          <a:lstStyle/>
          <a:p>
            <a:pPr marL="457200" lvl="0" indent="-457200">
              <a:buFont typeface="+mj-lt"/>
              <a:buAutoNum type="arabicPeriod"/>
            </a:pPr>
            <a:r>
              <a:rPr lang="en-GB" b="1" dirty="0" smtClean="0">
                <a:solidFill>
                  <a:srgbClr val="92D050"/>
                </a:solidFill>
              </a:rPr>
              <a:t>Review </a:t>
            </a:r>
            <a:r>
              <a:rPr lang="en-GB" b="1" dirty="0" smtClean="0">
                <a:solidFill>
                  <a:srgbClr val="92D050"/>
                </a:solidFill>
              </a:rPr>
              <a:t>objectives </a:t>
            </a:r>
            <a:r>
              <a:rPr lang="en-GB" b="1" dirty="0">
                <a:solidFill>
                  <a:srgbClr val="92D050"/>
                </a:solidFill>
              </a:rPr>
              <a:t>and scope of the Societal Challenge </a:t>
            </a:r>
            <a:r>
              <a:rPr lang="en-GB" b="1" dirty="0" smtClean="0">
                <a:solidFill>
                  <a:srgbClr val="92D050"/>
                </a:solidFill>
              </a:rPr>
              <a:t>`Energy</a:t>
            </a:r>
            <a:r>
              <a:rPr lang="en-GB" b="1" dirty="0" smtClean="0">
                <a:solidFill>
                  <a:srgbClr val="92D050"/>
                </a:solidFill>
              </a:rPr>
              <a:t>´</a:t>
            </a:r>
            <a:endParaRPr lang="en-GB" b="1" dirty="0">
              <a:solidFill>
                <a:srgbClr val="92D050"/>
              </a:solidFill>
            </a:endParaRPr>
          </a:p>
          <a:p>
            <a:pPr marL="457200" lvl="0" indent="-457200">
              <a:buFont typeface="+mj-lt"/>
              <a:buAutoNum type="arabicPeriod"/>
            </a:pPr>
            <a:r>
              <a:rPr lang="en-GB" dirty="0"/>
              <a:t>Review </a:t>
            </a:r>
            <a:r>
              <a:rPr lang="en-GB" dirty="0" smtClean="0"/>
              <a:t>areas </a:t>
            </a:r>
            <a:r>
              <a:rPr lang="en-GB" dirty="0"/>
              <a:t>covered by the Work Programmes (calls for proposals) </a:t>
            </a:r>
            <a:r>
              <a:rPr lang="en-GB" dirty="0" smtClean="0"/>
              <a:t>2014-2017 </a:t>
            </a:r>
            <a:r>
              <a:rPr lang="en-GB" dirty="0" smtClean="0"/>
              <a:t>to </a:t>
            </a:r>
            <a:r>
              <a:rPr lang="en-GB" dirty="0"/>
              <a:t>ascertain </a:t>
            </a:r>
            <a:r>
              <a:rPr lang="en-GB" dirty="0" smtClean="0"/>
              <a:t>adequacy </a:t>
            </a:r>
            <a:r>
              <a:rPr lang="en-GB" dirty="0"/>
              <a:t>between </a:t>
            </a:r>
            <a:r>
              <a:rPr lang="en-GB" dirty="0" smtClean="0"/>
              <a:t>objectives </a:t>
            </a:r>
            <a:r>
              <a:rPr lang="en-GB" dirty="0"/>
              <a:t>of </a:t>
            </a:r>
            <a:r>
              <a:rPr lang="en-GB" dirty="0" smtClean="0"/>
              <a:t>Horizon 2020 </a:t>
            </a:r>
            <a:r>
              <a:rPr lang="en-GB" dirty="0"/>
              <a:t>and </a:t>
            </a:r>
            <a:r>
              <a:rPr lang="en-GB" dirty="0" smtClean="0"/>
              <a:t>practical </a:t>
            </a:r>
            <a:r>
              <a:rPr lang="en-GB" dirty="0" smtClean="0"/>
              <a:t>implementation</a:t>
            </a:r>
            <a:r>
              <a:rPr lang="en-GB" dirty="0" smtClean="0"/>
              <a:t>.</a:t>
            </a:r>
          </a:p>
          <a:p>
            <a:pPr lvl="3">
              <a:buFont typeface="Wingdings" panose="05000000000000000000" pitchFamily="2" charset="2"/>
              <a:buChar char="Ø"/>
            </a:pPr>
            <a:r>
              <a:rPr lang="en-GB" sz="2000" b="1" dirty="0" smtClean="0">
                <a:solidFill>
                  <a:srgbClr val="FFFF00"/>
                </a:solidFill>
              </a:rPr>
              <a:t>For 1 &amp; 2, consider gap analysis &amp; recommendations!</a:t>
            </a:r>
          </a:p>
          <a:p>
            <a:pPr lvl="3">
              <a:buFont typeface="Wingdings" panose="05000000000000000000" pitchFamily="2" charset="2"/>
              <a:buChar char="Ø"/>
            </a:pPr>
            <a:r>
              <a:rPr lang="en-GB" sz="2000" b="1" dirty="0" smtClean="0">
                <a:solidFill>
                  <a:srgbClr val="FFFF00"/>
                </a:solidFill>
              </a:rPr>
              <a:t>Example: WPs too technological and “short-termism”? Advocacy for research that can bring about long-term solutions needed to address Societal Challenges + research areas</a:t>
            </a:r>
          </a:p>
          <a:p>
            <a:pPr marL="457200" lvl="0" indent="-457200">
              <a:buFont typeface="+mj-lt"/>
              <a:buAutoNum type="arabicPeriod"/>
            </a:pPr>
            <a:r>
              <a:rPr lang="en-GB" dirty="0" smtClean="0"/>
              <a:t>Consultation </a:t>
            </a:r>
            <a:r>
              <a:rPr lang="en-GB" dirty="0"/>
              <a:t>of physicists participating in Horizon 2020.</a:t>
            </a:r>
          </a:p>
          <a:p>
            <a:pPr marL="457200" lvl="0" indent="-457200">
              <a:buFont typeface="+mj-lt"/>
              <a:buAutoNum type="arabicPeriod"/>
            </a:pPr>
            <a:r>
              <a:rPr lang="en-GB" dirty="0"/>
              <a:t>Drafting of the EPS contribution, endorsement by </a:t>
            </a:r>
            <a:r>
              <a:rPr lang="en-GB" dirty="0" smtClean="0"/>
              <a:t>Energy Group/EPS</a:t>
            </a:r>
            <a:r>
              <a:rPr lang="en-GB" dirty="0"/>
              <a:t>, and submission to the public consultation (January 2017).</a:t>
            </a:r>
          </a:p>
          <a:p>
            <a:pPr marL="457200" lvl="0" indent="-457200">
              <a:buFont typeface="+mj-lt"/>
              <a:buAutoNum type="arabicPeriod"/>
            </a:pPr>
            <a:r>
              <a:rPr lang="en-GB" dirty="0"/>
              <a:t>Public event in Brussels </a:t>
            </a:r>
            <a:r>
              <a:rPr lang="en-GB" dirty="0" smtClean="0"/>
              <a:t>with </a:t>
            </a:r>
            <a:r>
              <a:rPr lang="en-GB" dirty="0"/>
              <a:t>the participation of EC and EP </a:t>
            </a:r>
            <a:r>
              <a:rPr lang="en-GB" dirty="0" smtClean="0"/>
              <a:t>Officials, stakeholders</a:t>
            </a:r>
            <a:r>
              <a:rPr lang="en-GB" dirty="0"/>
              <a:t>.</a:t>
            </a:r>
          </a:p>
          <a:p>
            <a:endParaRPr lang="en-GB" dirty="0"/>
          </a:p>
        </p:txBody>
      </p:sp>
      <p:sp>
        <p:nvSpPr>
          <p:cNvPr id="4" name="TextBox 3"/>
          <p:cNvSpPr txBox="1"/>
          <p:nvPr/>
        </p:nvSpPr>
        <p:spPr>
          <a:xfrm>
            <a:off x="8283388" y="4356847"/>
            <a:ext cx="2026024" cy="369332"/>
          </a:xfrm>
          <a:prstGeom prst="rect">
            <a:avLst/>
          </a:prstGeom>
          <a:noFill/>
        </p:spPr>
        <p:txBody>
          <a:bodyPr wrap="square" rtlCol="0">
            <a:spAutoFit/>
          </a:bodyPr>
          <a:lstStyle/>
          <a:p>
            <a:r>
              <a:rPr lang="de-DE" b="1" dirty="0" smtClean="0">
                <a:solidFill>
                  <a:srgbClr val="FF0000"/>
                </a:solidFill>
                <a:effectLst>
                  <a:outerShdw blurRad="38100" dist="38100" dir="2700000" algn="tl">
                    <a:srgbClr val="000000">
                      <a:alpha val="43137"/>
                    </a:srgbClr>
                  </a:outerShdw>
                </a:effectLst>
              </a:rPr>
              <a:t>Suggestions?</a:t>
            </a:r>
            <a:endParaRPr lang="de-DE"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9610175" y="2868703"/>
            <a:ext cx="2026024" cy="369332"/>
          </a:xfrm>
          <a:prstGeom prst="rect">
            <a:avLst/>
          </a:prstGeom>
          <a:noFill/>
        </p:spPr>
        <p:txBody>
          <a:bodyPr wrap="square" rtlCol="0">
            <a:spAutoFit/>
          </a:bodyPr>
          <a:lstStyle/>
          <a:p>
            <a:r>
              <a:rPr lang="de-DE" b="1" dirty="0" smtClean="0">
                <a:solidFill>
                  <a:srgbClr val="FF0000"/>
                </a:solidFill>
                <a:effectLst>
                  <a:outerShdw blurRad="38100" dist="38100" dir="2700000" algn="tl">
                    <a:srgbClr val="000000">
                      <a:alpha val="43137"/>
                    </a:srgbClr>
                  </a:outerShdw>
                </a:effectLst>
              </a:rPr>
              <a:t>Volunteers?</a:t>
            </a:r>
            <a:endParaRPr lang="de-DE"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8866105" y="1622608"/>
            <a:ext cx="2420460" cy="369332"/>
          </a:xfrm>
          <a:prstGeom prst="rect">
            <a:avLst/>
          </a:prstGeom>
          <a:noFill/>
        </p:spPr>
        <p:txBody>
          <a:bodyPr wrap="square" rtlCol="0">
            <a:spAutoFit/>
          </a:bodyPr>
          <a:lstStyle/>
          <a:p>
            <a:r>
              <a:rPr lang="de-DE" b="1" dirty="0" smtClean="0">
                <a:solidFill>
                  <a:srgbClr val="FF0000"/>
                </a:solidFill>
                <a:effectLst>
                  <a:outerShdw blurRad="38100" dist="38100" dir="2700000" algn="tl">
                    <a:srgbClr val="000000">
                      <a:alpha val="43137"/>
                    </a:srgbClr>
                  </a:outerShdw>
                </a:effectLst>
              </a:rPr>
              <a:t>Today‘s discussion</a:t>
            </a:r>
            <a:endParaRPr lang="de-DE"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387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35" y="452718"/>
            <a:ext cx="11385177" cy="1400530"/>
          </a:xfrm>
        </p:spPr>
        <p:txBody>
          <a:bodyPr/>
          <a:lstStyle/>
          <a:p>
            <a:pPr algn="ctr"/>
            <a:r>
              <a:rPr lang="en-GB" sz="4000" dirty="0" smtClean="0">
                <a:solidFill>
                  <a:schemeClr val="tx1"/>
                </a:solidFill>
              </a:rPr>
              <a:t>Reviewing the </a:t>
            </a:r>
            <a:r>
              <a:rPr lang="en-GB" sz="4000" dirty="0">
                <a:solidFill>
                  <a:schemeClr val="tx1"/>
                </a:solidFill>
              </a:rPr>
              <a:t>objectives and scope of the Societal Challenge `Energy´</a:t>
            </a:r>
            <a:r>
              <a:rPr lang="en-GB" b="1" dirty="0">
                <a:solidFill>
                  <a:srgbClr val="92D050"/>
                </a:solidFill>
              </a:rPr>
              <a:t/>
            </a:r>
            <a:br>
              <a:rPr lang="en-GB" b="1" dirty="0">
                <a:solidFill>
                  <a:srgbClr val="92D050"/>
                </a:solidFill>
              </a:rPr>
            </a:br>
            <a:endParaRPr lang="de-DE" dirty="0"/>
          </a:p>
        </p:txBody>
      </p:sp>
      <p:sp>
        <p:nvSpPr>
          <p:cNvPr id="3" name="Content Placeholder 2"/>
          <p:cNvSpPr>
            <a:spLocks noGrp="1"/>
          </p:cNvSpPr>
          <p:nvPr>
            <p:ph idx="1"/>
          </p:nvPr>
        </p:nvSpPr>
        <p:spPr>
          <a:xfrm>
            <a:off x="1291569" y="2770096"/>
            <a:ext cx="8946541" cy="2133599"/>
          </a:xfrm>
        </p:spPr>
        <p:txBody>
          <a:bodyPr/>
          <a:lstStyle/>
          <a:p>
            <a:pPr marL="514350" indent="-514350">
              <a:buFont typeface="+mj-lt"/>
              <a:buAutoNum type="arabicPeriod"/>
            </a:pPr>
            <a:r>
              <a:rPr lang="en-GB" sz="2600" dirty="0"/>
              <a:t>Relevance of the policy objectives and rationale</a:t>
            </a:r>
            <a:endParaRPr lang="de-DE" sz="2600" dirty="0"/>
          </a:p>
          <a:p>
            <a:pPr marL="514350" indent="-514350">
              <a:buFont typeface="+mj-lt"/>
              <a:buAutoNum type="arabicPeriod"/>
            </a:pPr>
            <a:r>
              <a:rPr lang="en-GB" sz="2600" dirty="0"/>
              <a:t>Scope of activities, including a gap analysis</a:t>
            </a:r>
            <a:endParaRPr lang="de-DE" sz="2600" dirty="0"/>
          </a:p>
          <a:p>
            <a:pPr marL="514350" indent="-514350">
              <a:buFont typeface="+mj-lt"/>
              <a:buAutoNum type="arabicPeriod"/>
            </a:pPr>
            <a:r>
              <a:rPr lang="en-GB" sz="2600" dirty="0"/>
              <a:t>Recommendations for future activities</a:t>
            </a:r>
            <a:endParaRPr lang="de-DE" sz="2600" dirty="0"/>
          </a:p>
          <a:p>
            <a:endParaRPr lang="de-DE" dirty="0"/>
          </a:p>
        </p:txBody>
      </p:sp>
    </p:spTree>
    <p:extLst>
      <p:ext uri="{BB962C8B-B14F-4D97-AF65-F5344CB8AC3E}">
        <p14:creationId xmlns:p14="http://schemas.microsoft.com/office/powerpoint/2010/main" val="64208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1648" y="282390"/>
            <a:ext cx="10291482" cy="775446"/>
          </a:xfrm>
        </p:spPr>
        <p:txBody>
          <a:bodyPr/>
          <a:lstStyle/>
          <a:p>
            <a:r>
              <a:rPr lang="en-GB" sz="4000" dirty="0"/>
              <a:t>Societal Challenge </a:t>
            </a:r>
            <a:r>
              <a:rPr lang="en-GB" sz="4000" dirty="0" smtClean="0"/>
              <a:t>`Efficient </a:t>
            </a:r>
            <a:r>
              <a:rPr lang="en-GB" sz="4000" dirty="0"/>
              <a:t>Energy´</a:t>
            </a:r>
            <a:endParaRPr lang="de-DE" sz="4000" dirty="0"/>
          </a:p>
        </p:txBody>
      </p:sp>
      <p:sp>
        <p:nvSpPr>
          <p:cNvPr id="3" name="Content Placeholder 2"/>
          <p:cNvSpPr>
            <a:spLocks noGrp="1"/>
          </p:cNvSpPr>
          <p:nvPr>
            <p:ph idx="1"/>
          </p:nvPr>
        </p:nvSpPr>
        <p:spPr>
          <a:xfrm>
            <a:off x="466817" y="2940424"/>
            <a:ext cx="10909395" cy="3612777"/>
          </a:xfrm>
        </p:spPr>
        <p:txBody>
          <a:bodyPr/>
          <a:lstStyle/>
          <a:p>
            <a:pPr marL="0" indent="0">
              <a:buNone/>
            </a:pPr>
            <a:r>
              <a:rPr lang="en-GB" b="1" dirty="0" smtClean="0"/>
              <a:t>Specific objectives &amp; research areas</a:t>
            </a:r>
          </a:p>
          <a:p>
            <a:pPr marL="457200" indent="-457200">
              <a:buFont typeface="+mj-lt"/>
              <a:buAutoNum type="arabicPeriod"/>
            </a:pPr>
            <a:r>
              <a:rPr lang="en-GB" dirty="0" smtClean="0"/>
              <a:t>Reducing </a:t>
            </a:r>
            <a:r>
              <a:rPr lang="en-GB" dirty="0"/>
              <a:t>energy consumption and carbon footprint by smart and sustainable use </a:t>
            </a:r>
            <a:endParaRPr lang="en-GB" dirty="0" smtClean="0"/>
          </a:p>
          <a:p>
            <a:pPr marL="457200" indent="-457200">
              <a:buFont typeface="+mj-lt"/>
              <a:buAutoNum type="arabicPeriod"/>
            </a:pPr>
            <a:r>
              <a:rPr lang="en-GB" dirty="0"/>
              <a:t>Low-cost, low-carbon electricity supply </a:t>
            </a:r>
            <a:endParaRPr lang="en-GB" dirty="0" smtClean="0"/>
          </a:p>
          <a:p>
            <a:pPr marL="457200" indent="-457200">
              <a:buFont typeface="+mj-lt"/>
              <a:buAutoNum type="arabicPeriod"/>
            </a:pPr>
            <a:r>
              <a:rPr lang="en-GB" dirty="0"/>
              <a:t>Alternative fuels and mobile energy sources </a:t>
            </a:r>
            <a:endParaRPr lang="en-GB" dirty="0" smtClean="0"/>
          </a:p>
          <a:p>
            <a:pPr marL="457200" indent="-457200">
              <a:buFont typeface="+mj-lt"/>
              <a:buAutoNum type="arabicPeriod"/>
            </a:pPr>
            <a:r>
              <a:rPr lang="en-GB" dirty="0"/>
              <a:t>A single, smart European electricity grid </a:t>
            </a:r>
            <a:endParaRPr lang="en-GB" dirty="0" smtClean="0"/>
          </a:p>
          <a:p>
            <a:pPr marL="457200" indent="-457200">
              <a:buFont typeface="+mj-lt"/>
              <a:buAutoNum type="arabicPeriod"/>
            </a:pPr>
            <a:r>
              <a:rPr lang="en-GB" dirty="0"/>
              <a:t>New knowledge and technologies </a:t>
            </a:r>
            <a:endParaRPr lang="en-GB" dirty="0" smtClean="0"/>
          </a:p>
          <a:p>
            <a:pPr marL="457200" indent="-457200">
              <a:buFont typeface="+mj-lt"/>
              <a:buAutoNum type="arabicPeriod"/>
            </a:pPr>
            <a:r>
              <a:rPr lang="en-GB" dirty="0"/>
              <a:t>Robust decision making and public engagement </a:t>
            </a:r>
            <a:endParaRPr lang="en-GB" dirty="0" smtClean="0"/>
          </a:p>
          <a:p>
            <a:pPr marL="457200" indent="-457200">
              <a:buFont typeface="+mj-lt"/>
              <a:buAutoNum type="arabicPeriod"/>
            </a:pPr>
            <a:r>
              <a:rPr lang="en-GB" dirty="0"/>
              <a:t>Market uptake of energy innovation - building on Intelligent Energy Europe </a:t>
            </a:r>
            <a:endParaRPr lang="de-DE" dirty="0"/>
          </a:p>
        </p:txBody>
      </p:sp>
      <p:sp>
        <p:nvSpPr>
          <p:cNvPr id="4" name="Content Placeholder 2"/>
          <p:cNvSpPr txBox="1">
            <a:spLocks/>
          </p:cNvSpPr>
          <p:nvPr/>
        </p:nvSpPr>
        <p:spPr>
          <a:xfrm>
            <a:off x="107577" y="1335742"/>
            <a:ext cx="11779623" cy="129091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GB" dirty="0">
                <a:solidFill>
                  <a:srgbClr val="FFFF00"/>
                </a:solidFill>
              </a:rPr>
              <a:t>D</a:t>
            </a:r>
            <a:r>
              <a:rPr lang="en-GB" dirty="0" smtClean="0">
                <a:solidFill>
                  <a:srgbClr val="FFFF00"/>
                </a:solidFill>
              </a:rPr>
              <a:t>esigned </a:t>
            </a:r>
            <a:r>
              <a:rPr lang="en-GB" dirty="0">
                <a:solidFill>
                  <a:srgbClr val="FFFF00"/>
                </a:solidFill>
              </a:rPr>
              <a:t>to support the transition to a reliable, sustainable and competitive energy </a:t>
            </a:r>
            <a:r>
              <a:rPr lang="en-GB" dirty="0" smtClean="0">
                <a:solidFill>
                  <a:srgbClr val="FFFF00"/>
                </a:solidFill>
              </a:rPr>
              <a:t>systems in a context of increasingly </a:t>
            </a:r>
            <a:r>
              <a:rPr lang="en-GB" dirty="0">
                <a:solidFill>
                  <a:srgbClr val="FFFF00"/>
                </a:solidFill>
              </a:rPr>
              <a:t>scarce resources, growing energy </a:t>
            </a:r>
            <a:r>
              <a:rPr lang="en-GB" dirty="0" smtClean="0">
                <a:solidFill>
                  <a:srgbClr val="FFFF00"/>
                </a:solidFill>
              </a:rPr>
              <a:t>needs, climate change etc.</a:t>
            </a:r>
          </a:p>
          <a:p>
            <a:r>
              <a:rPr lang="en-GB" dirty="0">
                <a:solidFill>
                  <a:srgbClr val="FFFF00"/>
                </a:solidFill>
              </a:rPr>
              <a:t>B</a:t>
            </a:r>
            <a:r>
              <a:rPr lang="en-GB" dirty="0" smtClean="0">
                <a:solidFill>
                  <a:srgbClr val="FFFF00"/>
                </a:solidFill>
              </a:rPr>
              <a:t>udget </a:t>
            </a:r>
            <a:r>
              <a:rPr lang="en-GB" dirty="0">
                <a:solidFill>
                  <a:srgbClr val="FFFF00"/>
                </a:solidFill>
              </a:rPr>
              <a:t>of €</a:t>
            </a:r>
            <a:r>
              <a:rPr lang="en-GB" dirty="0" smtClean="0">
                <a:solidFill>
                  <a:srgbClr val="FFFF00"/>
                </a:solidFill>
              </a:rPr>
              <a:t>5,931 </a:t>
            </a:r>
            <a:r>
              <a:rPr lang="en-GB" dirty="0">
                <a:solidFill>
                  <a:srgbClr val="FFFF00"/>
                </a:solidFill>
              </a:rPr>
              <a:t>million </a:t>
            </a:r>
            <a:r>
              <a:rPr lang="en-GB" dirty="0" smtClean="0">
                <a:solidFill>
                  <a:srgbClr val="FFFF00"/>
                </a:solidFill>
              </a:rPr>
              <a:t>to </a:t>
            </a:r>
            <a:r>
              <a:rPr lang="en-GB" dirty="0">
                <a:solidFill>
                  <a:srgbClr val="FFFF00"/>
                </a:solidFill>
              </a:rPr>
              <a:t>non-nuclear energy research for </a:t>
            </a:r>
            <a:r>
              <a:rPr lang="en-GB" dirty="0" smtClean="0">
                <a:solidFill>
                  <a:srgbClr val="FFFF00"/>
                </a:solidFill>
              </a:rPr>
              <a:t>2014-2020</a:t>
            </a:r>
            <a:endParaRPr lang="en-GB" b="1" dirty="0" smtClean="0">
              <a:solidFill>
                <a:srgbClr val="FFFF00"/>
              </a:solidFill>
            </a:endParaRPr>
          </a:p>
        </p:txBody>
      </p:sp>
    </p:spTree>
    <p:extLst>
      <p:ext uri="{BB962C8B-B14F-4D97-AF65-F5344CB8AC3E}">
        <p14:creationId xmlns:p14="http://schemas.microsoft.com/office/powerpoint/2010/main" val="103198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1135</Words>
  <Application>Microsoft Office PowerPoint</Application>
  <PresentationFormat>Widescreen</PresentationFormat>
  <Paragraphs>94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Wingdings</vt:lpstr>
      <vt:lpstr>Wingdings 3</vt:lpstr>
      <vt:lpstr>Ion</vt:lpstr>
      <vt:lpstr>European Physical Society (EPS)   Horizon 2020 Interim Evaluation Societal Challenge `Secure, clean and efficient energy´</vt:lpstr>
      <vt:lpstr>Horizon 2020</vt:lpstr>
      <vt:lpstr>Interim Evaluation</vt:lpstr>
      <vt:lpstr>EPS Contribution: Scope &amp; Objectives </vt:lpstr>
      <vt:lpstr>Policy Framework: Horizon 2020 Objectives</vt:lpstr>
      <vt:lpstr>Policy Framework: Societal Challenge Energy</vt:lpstr>
      <vt:lpstr>EPS strategy</vt:lpstr>
      <vt:lpstr>Reviewing the objectives and scope of the Societal Challenge `Energy´ </vt:lpstr>
      <vt:lpstr>Societal Challenge `Efficient Energy´</vt:lpstr>
      <vt:lpstr>1. Reducing energy consumption and carbon footprint by smart and sustainable use </vt:lpstr>
      <vt:lpstr>2. Low-cost, low-carbon electricity supply </vt:lpstr>
      <vt:lpstr>3. Alternative fuels and mobile energy sources </vt:lpstr>
      <vt:lpstr>4. A single, smart European electricity grid </vt:lpstr>
      <vt:lpstr>5. New knowledge and technologies </vt:lpstr>
      <vt:lpstr>6. Robust decision making &amp; public engagement </vt:lpstr>
      <vt:lpstr>7. Market uptake of energy innovation - building on Intelligent Energy Europe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Physical Society (EPS)   Horizon 2020 Interim Evaluation Societal Challenge `Secure, clean and efficient energy´</dc:title>
  <dc:creator>Luc van Dyck</dc:creator>
  <cp:lastModifiedBy>Luc van Dyck</cp:lastModifiedBy>
  <cp:revision>41</cp:revision>
  <dcterms:created xsi:type="dcterms:W3CDTF">2016-09-05T19:21:36Z</dcterms:created>
  <dcterms:modified xsi:type="dcterms:W3CDTF">2016-09-11T15:41:32Z</dcterms:modified>
</cp:coreProperties>
</file>